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69" r:id="rId7"/>
    <p:sldId id="259" r:id="rId8"/>
    <p:sldId id="282" r:id="rId9"/>
    <p:sldId id="258" r:id="rId10"/>
    <p:sldId id="260" r:id="rId11"/>
    <p:sldId id="264" r:id="rId12"/>
    <p:sldId id="262" r:id="rId13"/>
    <p:sldId id="261" r:id="rId14"/>
    <p:sldId id="263" r:id="rId15"/>
    <p:sldId id="291" r:id="rId16"/>
    <p:sldId id="268" r:id="rId17"/>
    <p:sldId id="266" r:id="rId18"/>
  </p:sldIdLst>
  <p:sldSz cx="14630400" cy="8229600"/>
  <p:notesSz cx="8229600" cy="14630400"/>
  <p:embeddedFontLst>
    <p:embeddedFont>
      <p:font typeface="Barlow" charset="0"/>
      <p:regular r:id="rId22"/>
      <p:regular r:id="rId23"/>
      <p:regular r:id="rId24"/>
      <p:regular r:id="rId25"/>
    </p:embeddedFont>
    <p:embeddedFont>
      <p:font typeface="Montserrat" charset="0"/>
      <p:regular r:id="rId26"/>
      <p:regular r:id="rId27"/>
      <p:regular r:id="rId28"/>
      <p:regular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Todas as transações e aprovações de empréstimos ficam registradas publicamente no livro-razão imutável da blockchain.</a:t>
            </a:r>
            <a:endParaRPr lang="en-US" dirty="0"/>
          </a:p>
          <a:p>
            <a:r>
              <a:rPr lang="en-US" dirty="0"/>
              <a:t>Uma vez gravados, os registros na blockchain não podem ser alterados. Isso reduz o risco de manipulação e fraude.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Relationship Id="rId3" Type="http://schemas.openxmlformats.org/officeDocument/2006/relationships/image" Target="../media/image26.png"/><Relationship Id="rId2" Type="http://schemas.openxmlformats.org/officeDocument/2006/relationships/image" Target="../media/image1.sv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hyperlink" Target="https://github.com/cloudwal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drive.google.com/drive/folders/1ZJzQqJl-G36c2DcGVkhEzqm92KhKIEaQ?usp=sharing" TargetMode="External"/><Relationship Id="rId2" Type="http://schemas.openxmlformats.org/officeDocument/2006/relationships/image" Target="../media/image31.png"/><Relationship Id="rId1" Type="http://schemas.openxmlformats.org/officeDocument/2006/relationships/hyperlink" Target="https://drive.google.com/drive/folders/1WxvnC3SNtHwDpF4bZ_EHEETbZRF8Zsve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31645"/>
            <a:ext cx="7627382" cy="29507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Contratos Inteligentes e IA no Setor Financeiro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007292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Projeto: </a:t>
            </a:r>
            <a:r>
              <a:rPr lang="pt-PT" alt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Lending Platform</a:t>
            </a:r>
            <a:endParaRPr lang="pt-PT" altLang="en-US" sz="17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4709" y="561391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621536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597723"/>
            <a:ext cx="5248751" cy="379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Felipe Andrade Garcia Tommaselli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44709" y="6220658"/>
            <a:ext cx="7627382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NUSP: 11800910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3880" y="1306830"/>
            <a:ext cx="7714615" cy="996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pt-PT" alt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Motivação para o Ethereum</a:t>
            </a:r>
            <a:endParaRPr lang="pt-PT" altLang="en-US" sz="42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4753" y="2418874"/>
            <a:ext cx="77147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PT" altLang="en-US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Ethereum para o Projeto em nível de testes foi uma escolha assertiva!</a:t>
            </a:r>
            <a:endParaRPr lang="pt-PT" altLang="en-US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18" y="3010178"/>
            <a:ext cx="1020842" cy="1633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4189" y="3436501"/>
            <a:ext cx="2686526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PT" alt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Contratos Inteligentes</a:t>
            </a:r>
            <a:endParaRPr lang="pt-PT" altLang="en-US" sz="21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64189" y="3894653"/>
            <a:ext cx="638770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PT" alt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 é referência em plataformas para Contratos Inteligentes.</a:t>
            </a:r>
            <a:endParaRPr lang="pt-PT" altLang="en-US" sz="16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8" y="4484846"/>
            <a:ext cx="1020842" cy="16334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64189" y="4784169"/>
            <a:ext cx="2686526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Amplo Ecossistema DeFi</a:t>
            </a:r>
            <a:endParaRPr lang="en-US" sz="21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64189" y="5242322"/>
            <a:ext cx="638770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PT" alt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 é o principal protocolo usado em plataformas DeFi. </a:t>
            </a:r>
            <a:endParaRPr lang="pt-PT" altLang="en-US" sz="16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pt-PT" alt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mostra sua maturidade para aplicações financeiras.</a:t>
            </a:r>
            <a:endParaRPr lang="pt-PT" altLang="en-US" sz="16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18" y="6023015"/>
            <a:ext cx="1020842" cy="16334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64189" y="6417588"/>
            <a:ext cx="2686526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PT" alt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Projeto de Baixa Escala</a:t>
            </a:r>
            <a:endParaRPr lang="pt-PT" altLang="en-US" sz="21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764189" y="6875740"/>
            <a:ext cx="638770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PT" alt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Projeto não exigia uma atenção tão grande para escalabilidade e viabilidade, </a:t>
            </a:r>
            <a:endParaRPr lang="pt-PT" altLang="en-US" sz="16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pt-PT" alt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isso, o ETH foi suficiente para as implementações</a:t>
            </a:r>
            <a:endParaRPr lang="pt-PT" altLang="en-US" sz="16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l="64817"/>
          <a:stretch>
            <a:fillRect/>
          </a:stretch>
        </p:blipFill>
        <p:spPr>
          <a:xfrm flipH="1">
            <a:off x="8971915" y="47625"/>
            <a:ext cx="5658485" cy="818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5692"/>
            <a:ext cx="11025783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Outras Aplicações</a:t>
            </a:r>
            <a:endParaRPr lang="en-US" sz="4450" dirty="0"/>
          </a:p>
        </p:txBody>
      </p:sp>
      <p:pic>
        <p:nvPicPr>
          <p:cNvPr id="12" name="Picture 11" descr="Logomark-purp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70050" y="3154680"/>
            <a:ext cx="2533650" cy="1323975"/>
          </a:xfrm>
          <a:prstGeom prst="rect">
            <a:avLst/>
          </a:prstGeom>
        </p:spPr>
      </p:pic>
      <p:pic>
        <p:nvPicPr>
          <p:cNvPr id="13" name="Picture 12" descr="Wordmark-purpl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725" y="4637405"/>
            <a:ext cx="3415665" cy="863600"/>
          </a:xfrm>
          <a:prstGeom prst="rect">
            <a:avLst/>
          </a:prstGeom>
        </p:spPr>
      </p:pic>
      <p:pic>
        <p:nvPicPr>
          <p:cNvPr id="15" name="Picture 14" descr="CVJ.CH-Compound-Finance-607437371-removebg-preview"/>
          <p:cNvPicPr>
            <a:picLocks noChangeAspect="1"/>
          </p:cNvPicPr>
          <p:nvPr/>
        </p:nvPicPr>
        <p:blipFill>
          <a:blip r:embed="rId5"/>
          <a:srcRect l="26232" t="16914" r="26810" b="25365"/>
          <a:stretch>
            <a:fillRect/>
          </a:stretch>
        </p:blipFill>
        <p:spPr>
          <a:xfrm>
            <a:off x="5504180" y="2791460"/>
            <a:ext cx="4531360" cy="2922270"/>
          </a:xfrm>
          <a:prstGeom prst="rect">
            <a:avLst/>
          </a:prstGeom>
        </p:spPr>
      </p:pic>
      <p:pic>
        <p:nvPicPr>
          <p:cNvPr id="16" name="Picture 15" descr="maker-logo-2281188472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285" y="2640965"/>
            <a:ext cx="2860040" cy="286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6750" y="1088390"/>
            <a:ext cx="1311402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Caso de Estudo: </a:t>
            </a:r>
            <a:r>
              <a:rPr lang="pt-PT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Cloudwalk</a:t>
            </a:r>
            <a:endParaRPr lang="en-US" sz="4450" dirty="0"/>
          </a:p>
        </p:txBody>
      </p:sp>
      <p:pic>
        <p:nvPicPr>
          <p:cNvPr id="6" name="Picture 5" descr="LinkedIn Cover-14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605"/>
            <a:ext cx="14630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31807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Otimização, segurança e novas oportunidades.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0679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Apresentação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3933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tooltip="" action="ppaction://hlinkfile"/>
              </a:rPr>
              <a:t>Link</a:t>
            </a:r>
            <a:r>
              <a:rPr lang="pt-PT" alt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tooltip="" action="ppaction://hlinkfile"/>
              </a:rPr>
              <a:t> 1a</a:t>
            </a:r>
            <a:r>
              <a:rPr 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tooltip="" action="ppaction://hlinkfile"/>
              </a:rPr>
              <a:t> apresentação</a:t>
            </a:r>
            <a:endParaRPr lang="en-US" sz="1700" dirty="0"/>
          </a:p>
        </p:txBody>
      </p:sp>
      <p:pic>
        <p:nvPicPr>
          <p:cNvPr id="4" name="Image 0" descr="preencoded.png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829764"/>
            <a:ext cx="6292572" cy="10862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7139" y="323933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do projeto:</a:t>
            </a:r>
            <a:endParaRPr lang="pt-PT" altLang="en-US" sz="17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https://github.com/Felipe-Tommaselli/lending-platform</a:t>
            </a:r>
            <a:endParaRPr lang="pt-PT" altLang="en-US" sz="17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Nota auto-avaliação: 10/10</a:t>
            </a:r>
            <a:endParaRPr lang="en-US" sz="1700" dirty="0"/>
          </a:p>
        </p:txBody>
      </p:sp>
      <p:sp>
        <p:nvSpPr>
          <p:cNvPr id="6" name="Text 1"/>
          <p:cNvSpPr/>
          <p:nvPr/>
        </p:nvSpPr>
        <p:spPr>
          <a:xfrm>
            <a:off x="758309" y="545611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tooltip="" action="ppaction://hlinkfile"/>
              </a:rPr>
              <a:t>Link</a:t>
            </a:r>
            <a:r>
              <a:rPr lang="pt-PT" alt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tooltip="" action="ppaction://hlinkfile"/>
              </a:rPr>
              <a:t> 2a</a:t>
            </a:r>
            <a:r>
              <a:rPr lang="en-US" sz="1700" b="1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tooltip="" action="ppaction://hlinkfile"/>
              </a:rPr>
              <a:t> apresentação</a:t>
            </a:r>
            <a:endParaRPr lang="en-US" sz="1700" dirty="0"/>
          </a:p>
        </p:txBody>
      </p:sp>
      <p:pic>
        <p:nvPicPr>
          <p:cNvPr id="7" name="Image 0" descr="preencoded.png">
            <a:hlinkClick r:id="rId3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6026229"/>
            <a:ext cx="6292572" cy="10862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92912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Relevância da Blockchain no Setor Financeiro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4706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Transparência, segurança e eficiência em transações.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73749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61284" y="395406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1284" y="4440198"/>
            <a:ext cx="327231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Impossibilidade de alteração de dados.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73749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83322" y="395406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Descentralização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83322" y="4440198"/>
            <a:ext cx="327231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 a necessidade de intermediários.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56676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61284" y="5783342"/>
            <a:ext cx="2913459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Segurança Aprimorada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1284" y="6269474"/>
            <a:ext cx="719423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Criptografia garante a integridade.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alphaModFix amt="60000"/>
          </a:blip>
          <a:srcRect t="6739" b="14834"/>
          <a:stretch>
            <a:fillRect/>
          </a:stretch>
        </p:blipFill>
        <p:spPr>
          <a:xfrm>
            <a:off x="8212455" y="635"/>
            <a:ext cx="6417945" cy="82289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514475"/>
            <a:ext cx="7267575" cy="14255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Plataforma de Empréstimos Automatizada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236980" y="6466840"/>
            <a:ext cx="41713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      Teste e validação em Blockchain Local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236980" y="4597400"/>
            <a:ext cx="41713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      Baseada em Ethereum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236980" y="5532120"/>
            <a:ext cx="41713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      Backend em Python com Machine Learning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236980" y="3662680"/>
            <a:ext cx="41713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      Utilização de Contratos Inteligentes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5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3277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Concessões de Crédito crescentes no Brasil</a:t>
            </a:r>
            <a:endParaRPr lang="en-US" sz="44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984625"/>
            <a:ext cx="7825740" cy="34442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5821045" y="7428865"/>
            <a:ext cx="54070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https://www.bcb.gov.br/estatisticas/estatisticasmonetariascredito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6750" y="1088390"/>
            <a:ext cx="1311402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Caso de Estudo: InfinitePay</a:t>
            </a:r>
            <a:endParaRPr lang="en-US" sz="44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984625"/>
            <a:ext cx="7825740" cy="34442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5821045" y="7428865"/>
            <a:ext cx="54070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https://www.bcb.gov.br/estatisticas/estatisticasmonetariascredito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468245"/>
            <a:ext cx="12192000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29797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pt-PT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 do Projeto</a:t>
            </a:r>
            <a:endParaRPr lang="pt-PT" alt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190" y="2718435"/>
            <a:ext cx="7627620" cy="1321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Simular um processo de aquisição e liberação de crédito por meio de um empréstimo,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baseado em uma blockchain. A análise é feita automaticamente por um algoritmo de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45269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41427" y="4599623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452699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Análise do Pedido </a:t>
            </a:r>
            <a:endParaRPr lang="pt-PT" alt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62326" y="5013127"/>
            <a:ext cx="30014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aalisa o pedido com base em alguns critérios de exemplo.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0347" y="45269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28223" y="4599623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84363" y="452699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Liquidação do Contrato</a:t>
            </a:r>
            <a:endParaRPr lang="pt-PT" alt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84363" y="5013127"/>
            <a:ext cx="30014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Contrato inteligente é liquidado com a aprovação do crédito.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8309" y="616684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09638" y="6239470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62326" y="616684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 na Blockchain</a:t>
            </a:r>
            <a:endParaRPr lang="pt-PT" alt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62326" y="6652974"/>
            <a:ext cx="69233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Tanto o pedido quanto a liberação são registrados na Blockchain.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5467"/>
            <a:ext cx="11227594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pt-PT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Esquemático do projeto</a:t>
            </a:r>
            <a:endParaRPr lang="pt-PT" alt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80559" y="25661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Analise do Pedido</a:t>
            </a:r>
            <a:endParaRPr lang="pt-PT" altLang="en-US" sz="22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6315" y="3122295"/>
            <a:ext cx="4018280" cy="1555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Três variáveis: 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Crédito Disponível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Saldo em Conta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Valor em Dividas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 l="16596" r="15925"/>
          <a:stretch>
            <a:fillRect/>
          </a:stretch>
        </p:blipFill>
        <p:spPr>
          <a:xfrm>
            <a:off x="975360" y="4789170"/>
            <a:ext cx="2493645" cy="227457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469640" y="3900170"/>
            <a:ext cx="1094105" cy="0"/>
          </a:xfrm>
          <a:prstGeom prst="straightConnector1">
            <a:avLst/>
          </a:prstGeom>
          <a:ln w="571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2"/>
          <p:cNvSpPr/>
          <p:nvPr/>
        </p:nvSpPr>
        <p:spPr>
          <a:xfrm>
            <a:off x="5536049" y="25661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 na Blockchain</a:t>
            </a:r>
            <a:endParaRPr lang="pt-PT" altLang="en-US" sz="22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5567680" y="3122295"/>
            <a:ext cx="3072130" cy="155575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de todas as operações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 Blockchain.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87410" y="3900170"/>
            <a:ext cx="1094105" cy="0"/>
          </a:xfrm>
          <a:prstGeom prst="straightConnector1">
            <a:avLst/>
          </a:prstGeom>
          <a:ln w="571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75" y="4551680"/>
            <a:ext cx="1358265" cy="2090420"/>
          </a:xfrm>
          <a:prstGeom prst="rect">
            <a:avLst/>
          </a:prstGeom>
        </p:spPr>
      </p:pic>
      <p:pic>
        <p:nvPicPr>
          <p:cNvPr id="23" name="Picture 22" descr="ethereu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255" y="4416425"/>
            <a:ext cx="1145540" cy="18224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80" y="6307455"/>
            <a:ext cx="1187450" cy="1187450"/>
          </a:xfrm>
          <a:prstGeom prst="rect">
            <a:avLst/>
          </a:prstGeom>
        </p:spPr>
      </p:pic>
      <p:sp>
        <p:nvSpPr>
          <p:cNvPr id="27" name="Text 2"/>
          <p:cNvSpPr/>
          <p:nvPr/>
        </p:nvSpPr>
        <p:spPr>
          <a:xfrm>
            <a:off x="10758289" y="25661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Contrato Inteligente</a:t>
            </a:r>
            <a:endParaRPr lang="pt-PT" altLang="en-US" sz="22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28" name="Text 3"/>
          <p:cNvSpPr/>
          <p:nvPr/>
        </p:nvSpPr>
        <p:spPr>
          <a:xfrm>
            <a:off x="10758170" y="3122295"/>
            <a:ext cx="3072130" cy="155575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Contrato de concessão de crédito 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valor em conta para o caso 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aprovação.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rcRect l="35514" r="36733"/>
          <a:stretch>
            <a:fillRect/>
          </a:stretch>
        </p:blipFill>
        <p:spPr>
          <a:xfrm>
            <a:off x="12171045" y="4678045"/>
            <a:ext cx="1850390" cy="17240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060" y="4764405"/>
            <a:ext cx="15430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0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369" y="2918222"/>
            <a:ext cx="11219140" cy="6292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pt-PT" alt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Implementação</a:t>
            </a:r>
            <a:endParaRPr lang="pt-PT" altLang="en-US" sz="39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21" name="Text 2"/>
          <p:cNvSpPr/>
          <p:nvPr/>
        </p:nvSpPr>
        <p:spPr>
          <a:xfrm>
            <a:off x="669290" y="4075430"/>
            <a:ext cx="12073255" cy="318706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do projeto: https://github.com/Felipe-Tommaselli/lending-platform </a:t>
            </a: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pt-PT" altLang="en-US" sz="20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+mn-ea"/>
              </a:rPr>
              <a:t>Licença aberta MIT)</a:t>
            </a:r>
            <a:endParaRPr lang="pt-PT" altLang="en-US" sz="20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000" i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Scripts: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data.py: 24 linhas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classifier.py: 20 linhas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connection.py: 76 linhas 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LendingContract.sol: 33 linhas</a:t>
            </a:r>
            <a:endParaRPr lang="pt-PT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313061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pt-PT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Motivação para Blockchain</a:t>
            </a:r>
            <a:endParaRPr lang="pt-PT" alt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7674" y="258714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pt-PT" alt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Vantagens e motivações </a:t>
            </a: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o uso da Blockchain no Projeto: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9059" y="3399830"/>
            <a:ext cx="433268" cy="4332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5934" y="4049673"/>
            <a:ext cx="232576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Imutabilidade e Transparência</a:t>
            </a:r>
            <a:endParaRPr lang="pt-PT" alt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943" y="3399830"/>
            <a:ext cx="433268" cy="4332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329623" y="4049673"/>
            <a:ext cx="2325886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pt-PT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Automação por Smart Contracts</a:t>
            </a:r>
            <a:endParaRPr lang="pt-PT" alt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80" y="3399830"/>
            <a:ext cx="433268" cy="4332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62930" y="4049673"/>
            <a:ext cx="232576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Segurança Cibernética</a:t>
            </a:r>
            <a:endParaRPr lang="en-US" sz="22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757674" y="5620544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pt-PT" alt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Desvantagens </a:t>
            </a:r>
            <a:r>
              <a:rPr lang="pt-PT" alt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 o uso da Blockchain no Projeto:</a:t>
            </a:r>
            <a:endParaRPr lang="pt-PT" altLang="en-US" sz="20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21" name="Text 3"/>
          <p:cNvSpPr/>
          <p:nvPr/>
        </p:nvSpPr>
        <p:spPr>
          <a:xfrm>
            <a:off x="757555" y="6322695"/>
            <a:ext cx="4018280" cy="155575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Custos de Transação (Gas Fees)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Latência 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Complexidade Técnica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pt-PT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Regulação e viabilidade</a:t>
            </a:r>
            <a:endParaRPr lang="pt-PT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Presentation</Application>
  <PresentationFormat>On-screen Show (16:9)</PresentationFormat>
  <Paragraphs>151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SimSun</vt:lpstr>
      <vt:lpstr>Wingdings</vt:lpstr>
      <vt:lpstr>Nimbus Roman No9 L</vt:lpstr>
      <vt:lpstr>Barlow Bold</vt:lpstr>
      <vt:lpstr>Gubbi</vt:lpstr>
      <vt:lpstr>Barlow Bold</vt:lpstr>
      <vt:lpstr>Barlow Bold</vt:lpstr>
      <vt:lpstr>Montserrat</vt:lpstr>
      <vt:lpstr>Montserrat</vt:lpstr>
      <vt:lpstr>Montserrat</vt:lpstr>
      <vt:lpstr>Montserrat Bold</vt:lpstr>
      <vt:lpstr>Montserrat Bold</vt:lpstr>
      <vt:lpstr>Montserrat Bold</vt:lpstr>
      <vt:lpstr>Calibri</vt:lpstr>
      <vt:lpstr>DejaVu Sans</vt:lpstr>
      <vt:lpstr>Microsoft YaHei</vt:lpstr>
      <vt:lpstr>Droid Sans Fallback</vt:lpstr>
      <vt:lpstr>Arial Unicode MS</vt:lpstr>
      <vt:lpstr>OpenSymbol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tommaselli</cp:lastModifiedBy>
  <cp:revision>8</cp:revision>
  <dcterms:created xsi:type="dcterms:W3CDTF">2024-11-04T20:29:40Z</dcterms:created>
  <dcterms:modified xsi:type="dcterms:W3CDTF">2024-11-04T20:29:40Z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